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media/image15.jpg" ContentType="image/unknown"/>
  <Override PartName="/ppt/media/image17.jpg" ContentType="image/unknown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1" r:id="rId1"/>
  </p:sldMasterIdLst>
  <p:sldIdLst>
    <p:sldId id="256" r:id="rId2"/>
    <p:sldId id="257" r:id="rId3"/>
    <p:sldId id="274" r:id="rId4"/>
    <p:sldId id="258" r:id="rId5"/>
    <p:sldId id="259" r:id="rId6"/>
    <p:sldId id="268" r:id="rId7"/>
    <p:sldId id="269" r:id="rId8"/>
    <p:sldId id="263" r:id="rId9"/>
    <p:sldId id="260" r:id="rId10"/>
    <p:sldId id="264" r:id="rId11"/>
    <p:sldId id="261" r:id="rId12"/>
    <p:sldId id="270" r:id="rId13"/>
    <p:sldId id="262" r:id="rId14"/>
    <p:sldId id="273" r:id="rId15"/>
    <p:sldId id="271" r:id="rId16"/>
    <p:sldId id="265" r:id="rId17"/>
    <p:sldId id="272" r:id="rId18"/>
    <p:sldId id="266" r:id="rId1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36" d="100"/>
          <a:sy n="36" d="100"/>
        </p:scale>
        <p:origin x="920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334180-4712-46E5-84FC-532350B0EFC7}" type="datetimeFigureOut">
              <a:rPr lang="ru-RU" smtClean="0"/>
              <a:t>22.01.2024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1D0CC5B0-E1F4-4305-BA3D-C1AFC4CF64A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49042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334180-4712-46E5-84FC-532350B0EFC7}" type="datetimeFigureOut">
              <a:rPr lang="ru-RU" smtClean="0"/>
              <a:t>22.01.2024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1D0CC5B0-E1F4-4305-BA3D-C1AFC4CF64A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17424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334180-4712-46E5-84FC-532350B0EFC7}" type="datetimeFigureOut">
              <a:rPr lang="ru-RU" smtClean="0"/>
              <a:t>22.01.2024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1D0CC5B0-E1F4-4305-BA3D-C1AFC4CF64A7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48688633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334180-4712-46E5-84FC-532350B0EFC7}" type="datetimeFigureOut">
              <a:rPr lang="ru-RU" smtClean="0"/>
              <a:t>22.01.2024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1D0CC5B0-E1F4-4305-BA3D-C1AFC4CF64A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418099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334180-4712-46E5-84FC-532350B0EFC7}" type="datetimeFigureOut">
              <a:rPr lang="ru-RU" smtClean="0"/>
              <a:t>22.01.2024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1D0CC5B0-E1F4-4305-BA3D-C1AFC4CF64A7}" type="slidenum">
              <a:rPr lang="ru-RU" smtClean="0"/>
              <a:t>‹#›</a:t>
            </a:fld>
            <a:endParaRPr lang="ru-RU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9995316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334180-4712-46E5-84FC-532350B0EFC7}" type="datetimeFigureOut">
              <a:rPr lang="ru-RU" smtClean="0"/>
              <a:t>22.01.2024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1D0CC5B0-E1F4-4305-BA3D-C1AFC4CF64A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978365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334180-4712-46E5-84FC-532350B0EFC7}" type="datetimeFigureOut">
              <a:rPr lang="ru-RU" smtClean="0"/>
              <a:t>22.01.2024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0CC5B0-E1F4-4305-BA3D-C1AFC4CF64A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858174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334180-4712-46E5-84FC-532350B0EFC7}" type="datetimeFigureOut">
              <a:rPr lang="ru-RU" smtClean="0"/>
              <a:t>22.01.2024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0CC5B0-E1F4-4305-BA3D-C1AFC4CF64A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34758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334180-4712-46E5-84FC-532350B0EFC7}" type="datetimeFigureOut">
              <a:rPr lang="ru-RU" smtClean="0"/>
              <a:t>22.01.2024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0CC5B0-E1F4-4305-BA3D-C1AFC4CF64A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437328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334180-4712-46E5-84FC-532350B0EFC7}" type="datetimeFigureOut">
              <a:rPr lang="ru-RU" smtClean="0"/>
              <a:t>22.01.2024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1D0CC5B0-E1F4-4305-BA3D-C1AFC4CF64A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528813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334180-4712-46E5-84FC-532350B0EFC7}" type="datetimeFigureOut">
              <a:rPr lang="ru-RU" smtClean="0"/>
              <a:t>22.01.2024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1D0CC5B0-E1F4-4305-BA3D-C1AFC4CF64A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326320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334180-4712-46E5-84FC-532350B0EFC7}" type="datetimeFigureOut">
              <a:rPr lang="ru-RU" smtClean="0"/>
              <a:t>22.01.2024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1D0CC5B0-E1F4-4305-BA3D-C1AFC4CF64A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21126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334180-4712-46E5-84FC-532350B0EFC7}" type="datetimeFigureOut">
              <a:rPr lang="ru-RU" smtClean="0"/>
              <a:t>22.01.2024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0CC5B0-E1F4-4305-BA3D-C1AFC4CF64A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5444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334180-4712-46E5-84FC-532350B0EFC7}" type="datetimeFigureOut">
              <a:rPr lang="ru-RU" smtClean="0"/>
              <a:t>22.01.2024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0CC5B0-E1F4-4305-BA3D-C1AFC4CF64A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83330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334180-4712-46E5-84FC-532350B0EFC7}" type="datetimeFigureOut">
              <a:rPr lang="ru-RU" smtClean="0"/>
              <a:t>22.01.2024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0CC5B0-E1F4-4305-BA3D-C1AFC4CF64A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680967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334180-4712-46E5-84FC-532350B0EFC7}" type="datetimeFigureOut">
              <a:rPr lang="ru-RU" smtClean="0"/>
              <a:t>22.01.2024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1D0CC5B0-E1F4-4305-BA3D-C1AFC4CF64A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86554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157"/>
            <a:ext cx="2356674" cy="6853096"/>
            <a:chOff x="6627813" y="195610"/>
            <a:chExt cx="1952625" cy="5678141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5610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334180-4712-46E5-84FC-532350B0EFC7}" type="datetimeFigureOut">
              <a:rPr lang="ru-RU" smtClean="0"/>
              <a:t>22.01.2024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1D0CC5B0-E1F4-4305-BA3D-C1AFC4CF64A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529120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  <p:sldLayoutId id="2147483723" r:id="rId12"/>
    <p:sldLayoutId id="2147483724" r:id="rId13"/>
    <p:sldLayoutId id="2147483725" r:id="rId14"/>
    <p:sldLayoutId id="2147483726" r:id="rId15"/>
    <p:sldLayoutId id="2147483727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2">
              <a:lumMod val="7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7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6.jpg"/><Relationship Id="rId4" Type="http://schemas.openxmlformats.org/officeDocument/2006/relationships/image" Target="../media/image25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>
            <a:extLst>
              <a:ext uri="{FF2B5EF4-FFF2-40B4-BE49-F238E27FC236}">
                <a16:creationId xmlns:a16="http://schemas.microsoft.com/office/drawing/2014/main" id="{B95C301D-89A0-E998-3C74-BAB4ACD9EC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6858000"/>
          </a:xfrm>
          <a:noFill/>
        </p:spPr>
        <p:txBody>
          <a:bodyPr/>
          <a:lstStyle/>
          <a:p>
            <a:pPr algn="ctr"/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Избирательный округ № 31 г. Кострома</a:t>
            </a:r>
            <a:br>
              <a:rPr lang="ru-RU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Отчет за 2023 год </a:t>
            </a:r>
            <a:br>
              <a:rPr lang="ru-RU" sz="40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депутата Думы города Костромы</a:t>
            </a:r>
            <a:br>
              <a:rPr lang="ru-RU" sz="40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Дулиной</a:t>
            </a:r>
            <a:r>
              <a:rPr lang="ru-RU" sz="40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Г.В. </a:t>
            </a:r>
            <a:br>
              <a:rPr lang="ru-RU" sz="40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4000" dirty="0">
              <a:solidFill>
                <a:schemeClr val="bg2">
                  <a:lumMod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173110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91EFB9AE-0FF6-8246-7E4F-2170771E1C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3928" y="3705613"/>
            <a:ext cx="3924795" cy="2943596"/>
          </a:xfrm>
          <a:prstGeom prst="round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tx2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D7E356B8-B82C-EAB0-81C4-AAD4FCAAB9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9519" y="289563"/>
            <a:ext cx="9712438" cy="1280890"/>
          </a:xfrm>
        </p:spPr>
        <p:txBody>
          <a:bodyPr>
            <a:normAutofit/>
          </a:bodyPr>
          <a:lstStyle/>
          <a:p>
            <a:r>
              <a:rPr lang="ru-RU" sz="2800" b="1" dirty="0">
                <a:solidFill>
                  <a:schemeClr val="bg2">
                    <a:lumMod val="25000"/>
                  </a:schemeClr>
                </a:solidFill>
              </a:rPr>
              <a:t>Организация мероприятий для старшего поколения</a:t>
            </a:r>
          </a:p>
        </p:txBody>
      </p:sp>
      <p:pic>
        <p:nvPicPr>
          <p:cNvPr id="10" name="Объект 9">
            <a:extLst>
              <a:ext uri="{FF2B5EF4-FFF2-40B4-BE49-F238E27FC236}">
                <a16:creationId xmlns:a16="http://schemas.microsoft.com/office/drawing/2014/main" id="{3A3278AF-88C7-3AC0-B30E-7B79B5F655C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7922" y="1068185"/>
            <a:ext cx="4912011" cy="3684008"/>
          </a:xfrm>
          <a:prstGeom prst="round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tx2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07878F2A-D24A-54B9-1D87-5AFC9EB9224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8331" y="3726154"/>
            <a:ext cx="3897407" cy="2923055"/>
          </a:xfrm>
          <a:prstGeom prst="round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tx2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Объект 11">
            <a:extLst>
              <a:ext uri="{FF2B5EF4-FFF2-40B4-BE49-F238E27FC236}">
                <a16:creationId xmlns:a16="http://schemas.microsoft.com/office/drawing/2014/main" id="{7CBC9A59-4EB9-9E52-5EFC-B167CC7B2ABA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797" y="1396348"/>
            <a:ext cx="3747335" cy="3470995"/>
          </a:xfrm>
          <a:prstGeom prst="round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tx2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07113969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A5A6D2A-9277-16A5-3E45-C160B1383F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79608" y="334178"/>
            <a:ext cx="8911687" cy="1280890"/>
          </a:xfrm>
        </p:spPr>
        <p:txBody>
          <a:bodyPr>
            <a:normAutofit/>
          </a:bodyPr>
          <a:lstStyle/>
          <a:p>
            <a:r>
              <a:rPr lang="ru-RU" b="1" dirty="0">
                <a:solidFill>
                  <a:schemeClr val="bg2">
                    <a:lumMod val="25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Юбилей гимназии № 33</a:t>
            </a:r>
            <a:endParaRPr lang="ru-RU" b="1" dirty="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62D86267-100E-F426-4C5B-D61BF9E9A1F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114" y="1399476"/>
            <a:ext cx="5114928" cy="3234927"/>
          </a:xfrm>
          <a:prstGeom prst="round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tx2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Объект 7">
            <a:extLst>
              <a:ext uri="{FF2B5EF4-FFF2-40B4-BE49-F238E27FC236}">
                <a16:creationId xmlns:a16="http://schemas.microsoft.com/office/drawing/2014/main" id="{04437028-C0DE-30A1-C8E5-4C2A17CDEAD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1169" y="3429000"/>
            <a:ext cx="4520149" cy="3234926"/>
          </a:xfrm>
          <a:prstGeom prst="round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tx2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52C8117B-4AD8-2916-B8D4-F6D1B196673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0207" y="1414484"/>
            <a:ext cx="5230166" cy="3319631"/>
          </a:xfrm>
          <a:prstGeom prst="round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tx2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03091375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A5A6D2A-9277-16A5-3E45-C160B1383F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79608" y="334178"/>
            <a:ext cx="8911687" cy="1280890"/>
          </a:xfrm>
        </p:spPr>
        <p:txBody>
          <a:bodyPr>
            <a:normAutofit/>
          </a:bodyPr>
          <a:lstStyle/>
          <a:p>
            <a:r>
              <a:rPr lang="ru-RU" b="1" dirty="0">
                <a:solidFill>
                  <a:schemeClr val="bg2">
                    <a:lumMod val="25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Юбилей </a:t>
            </a:r>
            <a:r>
              <a:rPr lang="ru-RU" b="1" dirty="0">
                <a:solidFill>
                  <a:schemeClr val="bg2">
                    <a:lumMod val="2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школы</a:t>
            </a:r>
            <a:r>
              <a:rPr lang="ru-RU" b="1" dirty="0">
                <a:solidFill>
                  <a:schemeClr val="bg2">
                    <a:lumMod val="25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№ </a:t>
            </a:r>
            <a:r>
              <a:rPr lang="ru-RU" b="1" dirty="0">
                <a:solidFill>
                  <a:schemeClr val="bg2">
                    <a:lumMod val="2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21</a:t>
            </a:r>
            <a:endParaRPr lang="ru-RU" b="1" dirty="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910BCA8-8A58-44D3-5C9B-DF54004F79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5153" y="2200728"/>
            <a:ext cx="4850847" cy="3111864"/>
          </a:xfrm>
          <a:prstGeom prst="round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tx2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Объект 12">
            <a:extLst>
              <a:ext uri="{FF2B5EF4-FFF2-40B4-BE49-F238E27FC236}">
                <a16:creationId xmlns:a16="http://schemas.microsoft.com/office/drawing/2014/main" id="{D3DDF88B-7630-4662-88B0-E2DFA55B575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7680" y="2200728"/>
            <a:ext cx="4714240" cy="3234872"/>
          </a:xfrm>
          <a:prstGeom prst="round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tx2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68585638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6E6F706-3FC2-5D74-05BC-07D7251FC1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94625" y="175024"/>
            <a:ext cx="10597375" cy="1280890"/>
          </a:xfrm>
        </p:spPr>
        <p:txBody>
          <a:bodyPr>
            <a:normAutofit/>
          </a:bodyPr>
          <a:lstStyle/>
          <a:p>
            <a:r>
              <a:rPr lang="ru-RU" sz="2400" b="1" dirty="0">
                <a:solidFill>
                  <a:schemeClr val="bg2">
                    <a:lumMod val="25000"/>
                  </a:schemeClr>
                </a:solidFill>
              </a:rPr>
              <a:t>Поздравление жителей округа с Днем пожилого человека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3C0A075-9B3C-28F9-6E0E-A831177133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5105" y="1778000"/>
            <a:ext cx="5263375" cy="4368800"/>
          </a:xfrm>
          <a:prstGeom prst="round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tx2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7A09906-F29B-1D25-7660-4F64291498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360" y="1793240"/>
            <a:ext cx="5527040" cy="4368800"/>
          </a:xfrm>
          <a:prstGeom prst="round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tx2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2898664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6E6F706-3FC2-5D74-05BC-07D7251FC1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94625" y="175024"/>
            <a:ext cx="10597375" cy="1280890"/>
          </a:xfrm>
        </p:spPr>
        <p:txBody>
          <a:bodyPr>
            <a:normAutofit/>
          </a:bodyPr>
          <a:lstStyle/>
          <a:p>
            <a:br>
              <a:rPr lang="ru-RU" sz="2400" b="1" dirty="0">
                <a:solidFill>
                  <a:schemeClr val="bg2">
                    <a:lumMod val="25000"/>
                  </a:schemeClr>
                </a:solidFill>
              </a:rPr>
            </a:br>
            <a:r>
              <a:rPr lang="ru-RU" sz="2400" b="1" dirty="0">
                <a:solidFill>
                  <a:schemeClr val="bg2">
                    <a:lumMod val="25000"/>
                  </a:schemeClr>
                </a:solidFill>
              </a:rPr>
              <a:t>Проведено новогоднее игровое представление для детей и родителей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D53C35C-CABE-30D4-76DF-7C13822228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822" y="1330960"/>
            <a:ext cx="10001918" cy="5352016"/>
          </a:xfrm>
          <a:prstGeom prst="round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tx2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87846128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6E6F706-3FC2-5D74-05BC-07D7251FC1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94625" y="175024"/>
            <a:ext cx="10597375" cy="1280890"/>
          </a:xfrm>
        </p:spPr>
        <p:txBody>
          <a:bodyPr>
            <a:normAutofit/>
          </a:bodyPr>
          <a:lstStyle/>
          <a:p>
            <a:r>
              <a:rPr lang="ru-RU" sz="2400" b="1" dirty="0">
                <a:solidFill>
                  <a:schemeClr val="bg2">
                    <a:lumMod val="25000"/>
                  </a:schemeClr>
                </a:solidFill>
              </a:rPr>
              <a:t>Помощь в организации проведения новогодних праздников во дворах</a:t>
            </a:r>
            <a:br>
              <a:rPr lang="ru-RU" sz="2400" b="1" dirty="0">
                <a:solidFill>
                  <a:schemeClr val="bg2">
                    <a:lumMod val="25000"/>
                  </a:schemeClr>
                </a:solidFill>
              </a:rPr>
            </a:br>
            <a:r>
              <a:rPr lang="ru-RU" sz="2400" b="1" dirty="0">
                <a:solidFill>
                  <a:schemeClr val="bg2">
                    <a:lumMod val="25000"/>
                  </a:schemeClr>
                </a:solidFill>
              </a:rPr>
              <a:t> дома № 1 по ул. Олега Юрасова, № 26 по ул. Экскаваторщиков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422FE147-2F4F-68F3-20E4-26FFFD9DAF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731" y="3072357"/>
            <a:ext cx="2707964" cy="3610619"/>
          </a:xfrm>
          <a:prstGeom prst="round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tx2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Объект 9">
            <a:extLst>
              <a:ext uri="{FF2B5EF4-FFF2-40B4-BE49-F238E27FC236}">
                <a16:creationId xmlns:a16="http://schemas.microsoft.com/office/drawing/2014/main" id="{EA7EFE2F-E12B-3148-AAE5-3985475EB25A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0557" y="1258127"/>
            <a:ext cx="4159285" cy="3119463"/>
          </a:xfrm>
          <a:prstGeom prst="round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tx2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EA987923-42B3-6B08-CBD2-D646EC98FD8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4113" y="3555318"/>
            <a:ext cx="4170211" cy="3127658"/>
          </a:xfrm>
          <a:prstGeom prst="round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tx2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Объект 7">
            <a:extLst>
              <a:ext uri="{FF2B5EF4-FFF2-40B4-BE49-F238E27FC236}">
                <a16:creationId xmlns:a16="http://schemas.microsoft.com/office/drawing/2014/main" id="{82E9D290-424A-1DAD-2F11-7614364A482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5668" y="1160722"/>
            <a:ext cx="2345743" cy="3127658"/>
          </a:xfrm>
          <a:prstGeom prst="round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tx2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80887096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>
            <a:extLst>
              <a:ext uri="{FF2B5EF4-FFF2-40B4-BE49-F238E27FC236}">
                <a16:creationId xmlns:a16="http://schemas.microsoft.com/office/drawing/2014/main" id="{18D27A80-1D0F-796B-ED98-6F8C8F9771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2683" y="590656"/>
            <a:ext cx="10247971" cy="1364524"/>
          </a:xfrm>
        </p:spPr>
        <p:txBody>
          <a:bodyPr>
            <a:normAutofit/>
          </a:bodyPr>
          <a:lstStyle/>
          <a:p>
            <a:r>
              <a:rPr lang="ru-RU" sz="3400" b="1" dirty="0">
                <a:solidFill>
                  <a:schemeClr val="bg2">
                    <a:lumMod val="25000"/>
                  </a:schemeClr>
                </a:solidFill>
              </a:rPr>
              <a:t>Работа на округе 2023 год</a:t>
            </a:r>
          </a:p>
        </p:txBody>
      </p:sp>
      <p:sp>
        <p:nvSpPr>
          <p:cNvPr id="10" name="Объект 9">
            <a:extLst>
              <a:ext uri="{FF2B5EF4-FFF2-40B4-BE49-F238E27FC236}">
                <a16:creationId xmlns:a16="http://schemas.microsoft.com/office/drawing/2014/main" id="{7E47B22B-9872-860F-2ED1-E33266B39A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16890" y="1865970"/>
            <a:ext cx="8915400" cy="3777622"/>
          </a:xfrm>
        </p:spPr>
        <p:txBody>
          <a:bodyPr>
            <a:normAutofit fontScale="92500" lnSpcReduction="20000"/>
          </a:bodyPr>
          <a:lstStyle/>
          <a:p>
            <a:r>
              <a:rPr lang="ru-RU" dirty="0">
                <a:solidFill>
                  <a:srgbClr val="1A1A1A"/>
                </a:solidFill>
              </a:rPr>
              <a:t>В рамках реализации национального проекта «Безопасные, качественные дороги» комплексный ремонт улицы Суслова</a:t>
            </a:r>
            <a:endParaRPr lang="ru-RU" dirty="0">
              <a:solidFill>
                <a:srgbClr val="1A1A1A"/>
              </a:solidFill>
              <a:latin typeface="YS Text"/>
            </a:endParaRPr>
          </a:p>
          <a:p>
            <a:r>
              <a:rPr lang="ru-RU" dirty="0"/>
              <a:t>Благоустройство дворовых территорий</a:t>
            </a:r>
          </a:p>
          <a:p>
            <a:r>
              <a:rPr lang="ru-RU" dirty="0"/>
              <a:t>Ямочный ремонт дворовых территорий</a:t>
            </a:r>
          </a:p>
          <a:p>
            <a:r>
              <a:rPr lang="ru-RU" dirty="0"/>
              <a:t>Озеленение</a:t>
            </a:r>
          </a:p>
          <a:p>
            <a:r>
              <a:rPr lang="ru-RU" dirty="0"/>
              <a:t>Установка лавочек </a:t>
            </a:r>
            <a:r>
              <a:rPr lang="ru-RU" dirty="0" err="1"/>
              <a:t>мкр</a:t>
            </a:r>
            <a:r>
              <a:rPr lang="ru-RU" dirty="0"/>
              <a:t>-н. Паново, д. 2</a:t>
            </a:r>
          </a:p>
          <a:p>
            <a:r>
              <a:rPr lang="ru-RU" dirty="0"/>
              <a:t>Помощь в проведении праздничных мероприятий ветеранских организаций</a:t>
            </a:r>
          </a:p>
          <a:p>
            <a:r>
              <a:rPr lang="ru-RU" dirty="0"/>
              <a:t>Помощь в проведении юбилейных мероприятий учебных заведений</a:t>
            </a:r>
          </a:p>
          <a:p>
            <a:r>
              <a:rPr lang="ru-RU" dirty="0"/>
              <a:t>Помощь в проведении праздников во дворах</a:t>
            </a:r>
          </a:p>
          <a:p>
            <a:r>
              <a:rPr lang="ru-RU" dirty="0"/>
              <a:t>Поздравления  жителей округа с юбилейными датами</a:t>
            </a:r>
          </a:p>
          <a:p>
            <a:r>
              <a:rPr lang="ru-RU" dirty="0"/>
              <a:t>Организация экскурсий для ветеранской организации</a:t>
            </a:r>
          </a:p>
          <a:p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613416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>
            <a:extLst>
              <a:ext uri="{FF2B5EF4-FFF2-40B4-BE49-F238E27FC236}">
                <a16:creationId xmlns:a16="http://schemas.microsoft.com/office/drawing/2014/main" id="{18D27A80-1D0F-796B-ED98-6F8C8F9771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32043" y="621136"/>
            <a:ext cx="10255157" cy="1364524"/>
          </a:xfrm>
        </p:spPr>
        <p:txBody>
          <a:bodyPr>
            <a:normAutofit/>
          </a:bodyPr>
          <a:lstStyle/>
          <a:p>
            <a:r>
              <a:rPr lang="ru-RU" sz="3400" b="1" dirty="0">
                <a:solidFill>
                  <a:schemeClr val="bg2">
                    <a:lumMod val="25000"/>
                  </a:schemeClr>
                </a:solidFill>
              </a:rPr>
              <a:t>Перспективный план работы на округе на 2024 год</a:t>
            </a:r>
          </a:p>
        </p:txBody>
      </p:sp>
      <p:sp>
        <p:nvSpPr>
          <p:cNvPr id="10" name="Объект 9">
            <a:extLst>
              <a:ext uri="{FF2B5EF4-FFF2-40B4-BE49-F238E27FC236}">
                <a16:creationId xmlns:a16="http://schemas.microsoft.com/office/drawing/2014/main" id="{7E47B22B-9872-860F-2ED1-E33266B39A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16890" y="1865970"/>
            <a:ext cx="8915400" cy="3777622"/>
          </a:xfrm>
        </p:spPr>
        <p:txBody>
          <a:bodyPr/>
          <a:lstStyle/>
          <a:p>
            <a:r>
              <a:rPr lang="ru-RU" dirty="0"/>
              <a:t>В рамках реализации национального проекта «Образование» ввод в эксплуатацию школы на 825 мест </a:t>
            </a:r>
            <a:r>
              <a:rPr lang="ru-RU" b="0" i="0" dirty="0">
                <a:solidFill>
                  <a:srgbClr val="1A1A1A"/>
                </a:solidFill>
                <a:effectLst/>
              </a:rPr>
              <a:t>в микрорайоне «Новый город».</a:t>
            </a:r>
          </a:p>
          <a:p>
            <a:r>
              <a:rPr lang="ru-RU" dirty="0">
                <a:solidFill>
                  <a:srgbClr val="1A1A1A"/>
                </a:solidFill>
              </a:rPr>
              <a:t>В рамках реализации национального проекта «Безопасные, качественные дороги» комплексный ремонт проезд  Студенческий</a:t>
            </a:r>
            <a:r>
              <a:rPr lang="ru-RU" dirty="0">
                <a:solidFill>
                  <a:srgbClr val="1A1A1A"/>
                </a:solidFill>
                <a:latin typeface="YS Text"/>
              </a:rPr>
              <a:t>.</a:t>
            </a:r>
          </a:p>
          <a:p>
            <a:r>
              <a:rPr lang="ru-RU" dirty="0"/>
              <a:t>В рамках реализации национального проекта «Здравоохранение» </a:t>
            </a:r>
            <a:r>
              <a:rPr lang="ru-RU" dirty="0">
                <a:solidFill>
                  <a:srgbClr val="1A1A1A"/>
                </a:solidFill>
                <a:latin typeface="YS Text"/>
              </a:rPr>
              <a:t>ремонт здания детской больницы.</a:t>
            </a:r>
          </a:p>
          <a:p>
            <a:r>
              <a:rPr lang="ru-RU" dirty="0">
                <a:solidFill>
                  <a:srgbClr val="1A1A1A"/>
                </a:solidFill>
                <a:latin typeface="YS Text"/>
              </a:rPr>
              <a:t>Благоустройство </a:t>
            </a:r>
            <a:r>
              <a:rPr lang="ru-RU" dirty="0" err="1">
                <a:solidFill>
                  <a:srgbClr val="1A1A1A"/>
                </a:solidFill>
                <a:latin typeface="YS Text"/>
              </a:rPr>
              <a:t>ул</a:t>
            </a:r>
            <a:r>
              <a:rPr lang="ru-RU" dirty="0">
                <a:solidFill>
                  <a:srgbClr val="1A1A1A"/>
                </a:solidFill>
                <a:latin typeface="YS Text"/>
              </a:rPr>
              <a:t> Олега Юрасова, асфальтовое покрытие</a:t>
            </a:r>
            <a:r>
              <a:rPr lang="ru-RU">
                <a:solidFill>
                  <a:srgbClr val="1A1A1A"/>
                </a:solidFill>
                <a:latin typeface="YS Text"/>
              </a:rPr>
              <a:t>, освещение.</a:t>
            </a:r>
            <a:endParaRPr lang="ru-RU" dirty="0">
              <a:solidFill>
                <a:srgbClr val="1A1A1A"/>
              </a:solidFill>
              <a:latin typeface="YS Text"/>
            </a:endParaRPr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4104273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BD70920-BC66-8DF6-61EA-9EC428C3EE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57120" y="538480"/>
            <a:ext cx="9117485" cy="2890520"/>
          </a:xfrm>
        </p:spPr>
        <p:txBody>
          <a:bodyPr>
            <a:noAutofit/>
          </a:bodyPr>
          <a:lstStyle/>
          <a:p>
            <a:r>
              <a:rPr lang="ru-RU" sz="2400" b="1" dirty="0">
                <a:solidFill>
                  <a:schemeClr val="bg2">
                    <a:lumMod val="25000"/>
                  </a:schemeClr>
                </a:solidFill>
              </a:rPr>
              <a:t>Благодарю жителей округа за доверие и совместную работу</a:t>
            </a:r>
            <a:br>
              <a:rPr lang="ru-RU" sz="2400" b="1" dirty="0">
                <a:solidFill>
                  <a:schemeClr val="bg2">
                    <a:lumMod val="25000"/>
                  </a:schemeClr>
                </a:solidFill>
              </a:rPr>
            </a:br>
            <a:br>
              <a:rPr lang="ru-RU" sz="2400" b="1" dirty="0">
                <a:solidFill>
                  <a:schemeClr val="bg2">
                    <a:lumMod val="25000"/>
                  </a:schemeClr>
                </a:solidFill>
              </a:rPr>
            </a:br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Впереди у нас еще много планов, которые мы обязательно воплотим в жизнь. Только наши совместные усилия, трудолюбие и любовь к родному краю станут прочной основой дальнейшего динамичного развития округа, помогут достичь всех намеченных целей.</a:t>
            </a:r>
            <a:br>
              <a:rPr lang="ru-RU" sz="2000" b="1" dirty="0">
                <a:solidFill>
                  <a:schemeClr val="bg2">
                    <a:lumMod val="25000"/>
                  </a:schemeClr>
                </a:solidFill>
              </a:rPr>
            </a:br>
            <a:br>
              <a:rPr lang="ru-RU" sz="2000" b="1" dirty="0">
                <a:solidFill>
                  <a:schemeClr val="bg2">
                    <a:lumMod val="25000"/>
                  </a:schemeClr>
                </a:solidFill>
              </a:rPr>
            </a:br>
            <a:endParaRPr lang="ru-RU" sz="2000" b="1" dirty="0">
              <a:solidFill>
                <a:schemeClr val="bg2">
                  <a:lumMod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33776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F864749-4F5C-C7BD-5DFB-0C11A7455C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27199" y="213360"/>
            <a:ext cx="8824644" cy="589280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>
                <a:solidFill>
                  <a:schemeClr val="bg2">
                    <a:lumMod val="25000"/>
                  </a:schemeClr>
                </a:solidFill>
              </a:rPr>
              <a:t>РАБОТА В ДУМЕ ГОРОДА КОСТРОМЫ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66C1B4A-1A67-E579-8AC0-3E3D85AE1158}"/>
              </a:ext>
            </a:extLst>
          </p:cNvPr>
          <p:cNvSpPr txBox="1"/>
          <p:nvPr/>
        </p:nvSpPr>
        <p:spPr>
          <a:xfrm>
            <a:off x="1727199" y="1148080"/>
            <a:ext cx="9458961" cy="61836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ts val="0"/>
              </a:spcBef>
              <a:spcAft>
                <a:spcPts val="0"/>
              </a:spcAft>
            </a:pPr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Заместитель Главы города Костромы, председатель постоянной депутатской комиссии Думы города Костромы седьмого созыва по социальным вопросам, </a:t>
            </a:r>
            <a:r>
              <a:rPr lang="ru-RU" sz="1800" dirty="0">
                <a:effectLst/>
                <a:latin typeface="Times New Roman" panose="02020603050405020304" pitchFamily="18" charset="0"/>
              </a:rPr>
              <a:t>член постоянной депутатской комиссии Думы города Костромы седьмого созыва по местному самоуправлению </a:t>
            </a:r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в 2023 году приняла участие в работе:</a:t>
            </a:r>
            <a:endParaRPr lang="ru-RU" dirty="0">
              <a:effectLst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11 заседаний Думы города Костромы седьмого созыва;</a:t>
            </a:r>
            <a:endParaRPr lang="ru-RU" dirty="0">
              <a:effectLst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13 заседаний постоянной депутатской комиссии Думы города Костромы седьмого созыва по социальным вопросам; </a:t>
            </a:r>
            <a:endParaRPr lang="ru-RU" dirty="0">
              <a:effectLst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15 заседаний постоянной депутатской комиссии Думы города Костромы седьмого созыва по местному самоуправлению.</a:t>
            </a:r>
            <a:endParaRPr lang="ru-RU" dirty="0">
              <a:effectLst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ru-RU" dirty="0">
                <a:effectLst/>
              </a:rPr>
              <a:t> </a:t>
            </a:r>
          </a:p>
          <a:p>
            <a:pPr algn="just">
              <a:spcBef>
                <a:spcPts val="0"/>
              </a:spcBef>
              <a:spcAft>
                <a:spcPts val="0"/>
              </a:spcAft>
            </a:pPr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Принимала активное участие в деятельности коллегиальных органов при Главе города Костромы: Координационного совета по делам ветеранов и инвалидов; Общественного совета по вопросам профессиональной подготовки и занятости молодежи; Совета по физической культуре и спорту; Общественного совета по социальным вопросам, а также в рабочих совещаниях, посвященных вопросам патриотического воспитания детей и молодежи. </a:t>
            </a:r>
            <a:endParaRPr lang="ru-RU" dirty="0">
              <a:effectLst/>
            </a:endParaRPr>
          </a:p>
          <a:p>
            <a:pPr algn="just">
              <a:spcBef>
                <a:spcPts val="0"/>
              </a:spcBef>
              <a:spcAft>
                <a:spcPts val="0"/>
              </a:spcAft>
            </a:pPr>
            <a:r>
              <a:rPr lang="ru-RU" dirty="0">
                <a:effectLst/>
              </a:rPr>
              <a:t> </a:t>
            </a:r>
          </a:p>
          <a:p>
            <a:pPr algn="just">
              <a:spcBef>
                <a:spcPts val="0"/>
              </a:spcBef>
              <a:spcAft>
                <a:spcPts val="0"/>
              </a:spcAft>
            </a:pPr>
            <a:r>
              <a:rPr lang="ru-RU" dirty="0">
                <a:effectLst/>
              </a:rPr>
              <a:t> </a:t>
            </a:r>
          </a:p>
          <a:p>
            <a:pPr algn="just">
              <a:spcBef>
                <a:spcPts val="0"/>
              </a:spcBef>
              <a:spcAft>
                <a:spcPts val="0"/>
              </a:spcAft>
            </a:pPr>
            <a:r>
              <a:rPr lang="ru-RU" dirty="0">
                <a:effectLst/>
              </a:rPr>
              <a:t> 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ru-RU" dirty="0">
                <a:effectLst/>
              </a:rPr>
              <a:t> 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ru-RU" dirty="0">
                <a:effectLst/>
              </a:rPr>
              <a:t> 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ru-RU" dirty="0">
                <a:effectLst/>
              </a:rPr>
              <a:t> </a:t>
            </a:r>
          </a:p>
          <a:p>
            <a:pPr>
              <a:lnSpc>
                <a:spcPct val="106000"/>
              </a:lnSpc>
              <a:spcBef>
                <a:spcPts val="0"/>
              </a:spcBef>
              <a:spcAft>
                <a:spcPts val="800"/>
              </a:spcAft>
            </a:pPr>
            <a:r>
              <a:rPr lang="ru-RU" dirty="0">
                <a:effectLst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838324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F864749-4F5C-C7BD-5DFB-0C11A7455C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27199" y="213360"/>
            <a:ext cx="8824644" cy="589280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>
                <a:solidFill>
                  <a:schemeClr val="bg2">
                    <a:lumMod val="25000"/>
                  </a:schemeClr>
                </a:solidFill>
              </a:rPr>
              <a:t>РАБОТА В КОМИССИЯХ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66C1B4A-1A67-E579-8AC0-3E3D85AE1158}"/>
              </a:ext>
            </a:extLst>
          </p:cNvPr>
          <p:cNvSpPr txBox="1"/>
          <p:nvPr/>
        </p:nvSpPr>
        <p:spPr>
          <a:xfrm>
            <a:off x="1727199" y="1148080"/>
            <a:ext cx="9458961" cy="64606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ts val="0"/>
              </a:spcBef>
              <a:spcAft>
                <a:spcPts val="0"/>
              </a:spcAft>
            </a:pPr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Особое внимание в работе уделено вопросам содействия проведению Специальной военной операции, сбора финансовой и гуманитарной помощи, налаживанию связей с 331 гвардейским парашютно-десантным Костромским полком, привлечению военнослужащих, прибывающих в отпуск либо находящихся на лечении и реабилитации к сотрудничеству с образовательными организациями, а также взаимодействию с семьями мобилизованных, оказанию им помощи в решении возникающих вопросов (в том числе жилищно-коммунальных), </a:t>
            </a:r>
            <a:endParaRPr lang="ru-RU" dirty="0">
              <a:effectLst/>
            </a:endParaRPr>
          </a:p>
          <a:p>
            <a:pPr algn="just">
              <a:spcBef>
                <a:spcPts val="0"/>
              </a:spcBef>
              <a:spcAft>
                <a:spcPts val="0"/>
              </a:spcAft>
            </a:pPr>
            <a:r>
              <a:rPr lang="ru-RU" dirty="0">
                <a:effectLst/>
              </a:rPr>
              <a:t> </a:t>
            </a:r>
          </a:p>
          <a:p>
            <a:pPr algn="just">
              <a:spcBef>
                <a:spcPts val="0"/>
              </a:spcBef>
              <a:spcAft>
                <a:spcPts val="0"/>
              </a:spcAft>
            </a:pPr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В 2023 году в Заволжском районе города Костромы построен новый детский сад на 280 мест. Очередь детей, нуждающихся в предоставлении места в детском саду, продолжает снижаться. Завершается строительство школы в микрорайоне Новый город на 825 мест. Реализуется контракт на подготовку проектной документации, выполнение инженерных изысканий и строительство новой школы в микрорайоне Венеция. Проект планируется реализовать в 2024 году. </a:t>
            </a:r>
          </a:p>
          <a:p>
            <a:pPr algn="just">
              <a:spcBef>
                <a:spcPts val="0"/>
              </a:spcBef>
              <a:spcAft>
                <a:spcPts val="0"/>
              </a:spcAft>
            </a:pPr>
            <a:endParaRPr lang="ru-RU" dirty="0">
              <a:effectLst/>
            </a:endParaRPr>
          </a:p>
          <a:p>
            <a:pPr algn="just">
              <a:spcBef>
                <a:spcPts val="0"/>
              </a:spcBef>
              <a:spcAft>
                <a:spcPts val="0"/>
              </a:spcAft>
            </a:pPr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Продолжается оборудование модельных библиотек в городе Костроме, одобрена очередная заявка на создание в 2024 году третьей модельной библиотеки на ул. Голубкова.</a:t>
            </a:r>
            <a:endParaRPr lang="ru-RU" dirty="0">
              <a:effectLst/>
            </a:endParaRPr>
          </a:p>
          <a:p>
            <a:pPr algn="just">
              <a:spcBef>
                <a:spcPts val="0"/>
              </a:spcBef>
              <a:spcAft>
                <a:spcPts val="0"/>
              </a:spcAft>
            </a:pPr>
            <a:r>
              <a:rPr lang="ru-RU" dirty="0">
                <a:effectLst/>
              </a:rPr>
              <a:t> </a:t>
            </a:r>
          </a:p>
          <a:p>
            <a:pPr algn="just">
              <a:spcBef>
                <a:spcPts val="0"/>
              </a:spcBef>
              <a:spcAft>
                <a:spcPts val="0"/>
              </a:spcAft>
            </a:pPr>
            <a:r>
              <a:rPr lang="ru-RU" dirty="0">
                <a:effectLst/>
              </a:rPr>
              <a:t> </a:t>
            </a:r>
          </a:p>
          <a:p>
            <a:pPr algn="just">
              <a:spcBef>
                <a:spcPts val="0"/>
              </a:spcBef>
              <a:spcAft>
                <a:spcPts val="0"/>
              </a:spcAft>
            </a:pPr>
            <a:r>
              <a:rPr lang="ru-RU" dirty="0">
                <a:effectLst/>
              </a:rPr>
              <a:t> 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ru-RU" dirty="0">
                <a:effectLst/>
              </a:rPr>
              <a:t> 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ru-RU" dirty="0">
                <a:effectLst/>
              </a:rPr>
              <a:t> 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ru-RU" dirty="0">
                <a:effectLst/>
              </a:rPr>
              <a:t> </a:t>
            </a:r>
          </a:p>
          <a:p>
            <a:pPr>
              <a:lnSpc>
                <a:spcPct val="106000"/>
              </a:lnSpc>
              <a:spcBef>
                <a:spcPts val="0"/>
              </a:spcBef>
              <a:spcAft>
                <a:spcPts val="800"/>
              </a:spcAft>
            </a:pPr>
            <a:r>
              <a:rPr lang="ru-RU" dirty="0">
                <a:effectLst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6033382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7CE1906-3612-95C3-0CAC-BADE4BD56A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13135"/>
            <a:ext cx="10515600" cy="1061147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000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Национальный проект </a:t>
            </a:r>
            <a:br>
              <a:rPr lang="ru-RU" sz="4000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</a:t>
            </a:r>
            <a:r>
              <a:rPr lang="ru-RU" sz="4000" b="1" dirty="0">
                <a:solidFill>
                  <a:schemeClr val="bg2">
                    <a:lumMod val="2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Безопасные качественные дороги»</a:t>
            </a:r>
            <a:endParaRPr lang="ru-RU" sz="4000" b="1" dirty="0">
              <a:solidFill>
                <a:schemeClr val="bg2">
                  <a:lumMod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F2882D76-DA24-5624-DB40-B4F4F269E5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029523" y="2652025"/>
            <a:ext cx="2285999" cy="491657"/>
          </a:xfrm>
        </p:spPr>
        <p:txBody>
          <a:bodyPr/>
          <a:lstStyle/>
          <a:p>
            <a:pPr algn="ctr"/>
            <a:r>
              <a:rPr lang="ru-RU" sz="2800" b="1" dirty="0">
                <a:solidFill>
                  <a:schemeClr val="bg2">
                    <a:lumMod val="25000"/>
                  </a:schemeClr>
                </a:solidFill>
              </a:rPr>
              <a:t>Было</a:t>
            </a:r>
            <a:r>
              <a:rPr lang="ru-RU" b="1" dirty="0">
                <a:solidFill>
                  <a:schemeClr val="bg2">
                    <a:lumMod val="25000"/>
                  </a:schemeClr>
                </a:solidFill>
              </a:rPr>
              <a:t> </a:t>
            </a:r>
          </a:p>
        </p:txBody>
      </p:sp>
      <p:pic>
        <p:nvPicPr>
          <p:cNvPr id="7" name="Объект 6">
            <a:extLst>
              <a:ext uri="{FF2B5EF4-FFF2-40B4-BE49-F238E27FC236}">
                <a16:creationId xmlns:a16="http://schemas.microsoft.com/office/drawing/2014/main" id="{6ED186F8-52B5-B98F-B577-BC508762E17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997" y="3246002"/>
            <a:ext cx="4777769" cy="3404215"/>
          </a:xfrm>
          <a:prstGeom prst="round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tx2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Текст 9">
            <a:extLst>
              <a:ext uri="{FF2B5EF4-FFF2-40B4-BE49-F238E27FC236}">
                <a16:creationId xmlns:a16="http://schemas.microsoft.com/office/drawing/2014/main" id="{9815D6FD-23DB-B261-2FCC-F5274F13BED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8240750" y="2786967"/>
            <a:ext cx="2285999" cy="345698"/>
          </a:xfrm>
        </p:spPr>
        <p:txBody>
          <a:bodyPr/>
          <a:lstStyle/>
          <a:p>
            <a:pPr algn="ctr"/>
            <a:r>
              <a:rPr lang="ru-RU" sz="2800" b="1" dirty="0">
                <a:solidFill>
                  <a:schemeClr val="bg2">
                    <a:lumMod val="25000"/>
                  </a:schemeClr>
                </a:solidFill>
              </a:rPr>
              <a:t>Стало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0A3F16CA-5F24-D08C-483F-686D57F489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3620" y="3292651"/>
            <a:ext cx="5041131" cy="3310915"/>
          </a:xfrm>
          <a:prstGeom prst="round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tx2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79940EE2-5202-4174-213D-75A0AE175A95}"/>
              </a:ext>
            </a:extLst>
          </p:cNvPr>
          <p:cNvSpPr/>
          <p:nvPr/>
        </p:nvSpPr>
        <p:spPr>
          <a:xfrm>
            <a:off x="301084" y="1376245"/>
            <a:ext cx="11775688" cy="1232034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2400" dirty="0">
                <a:solidFill>
                  <a:schemeClr val="bg2">
                    <a:lumMod val="2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2023 году выполнены работы по асфальтированию дорожного покрытия</a:t>
            </a:r>
            <a:br>
              <a:rPr lang="ru-RU" sz="2400" dirty="0">
                <a:solidFill>
                  <a:schemeClr val="bg2">
                    <a:lumMod val="2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400" dirty="0">
                <a:solidFill>
                  <a:schemeClr val="bg2">
                    <a:lumMod val="2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ул. Суслова с обустройством парковок у гимназии № 33, детского сада № 1, дома № 16</a:t>
            </a: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C950D2E6-B8A2-7B47-7ABE-DB8848602420}"/>
              </a:ext>
            </a:extLst>
          </p:cNvPr>
          <p:cNvSpPr/>
          <p:nvPr/>
        </p:nvSpPr>
        <p:spPr>
          <a:xfrm>
            <a:off x="6672715" y="1848051"/>
            <a:ext cx="45719" cy="125129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3374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>
            <a:extLst>
              <a:ext uri="{FF2B5EF4-FFF2-40B4-BE49-F238E27FC236}">
                <a16:creationId xmlns:a16="http://schemas.microsoft.com/office/drawing/2014/main" id="{5581470A-C4B0-2607-98F1-77D88147DA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4028" y="510091"/>
            <a:ext cx="10064015" cy="1325563"/>
          </a:xfrm>
        </p:spPr>
        <p:txBody>
          <a:bodyPr>
            <a:normAutofit/>
          </a:bodyPr>
          <a:lstStyle/>
          <a:p>
            <a:pPr algn="ctr"/>
            <a:r>
              <a:rPr lang="ru-RU" b="1" dirty="0">
                <a:solidFill>
                  <a:schemeClr val="bg2">
                    <a:lumMod val="25000"/>
                  </a:schemeClr>
                </a:solidFill>
                <a:effectLst/>
                <a:ea typeface="Calibri" panose="020F0502020204030204" pitchFamily="34" charset="0"/>
              </a:rPr>
              <a:t>Организован въезд к домам 37 и 41а </a:t>
            </a:r>
            <a:br>
              <a:rPr lang="ru-RU" b="1" dirty="0">
                <a:solidFill>
                  <a:schemeClr val="bg2">
                    <a:lumMod val="25000"/>
                  </a:schemeClr>
                </a:solidFill>
                <a:effectLst/>
                <a:ea typeface="Calibri" panose="020F0502020204030204" pitchFamily="34" charset="0"/>
              </a:rPr>
            </a:br>
            <a:r>
              <a:rPr lang="ru-RU" b="1" dirty="0">
                <a:solidFill>
                  <a:schemeClr val="bg2">
                    <a:lumMod val="25000"/>
                  </a:schemeClr>
                </a:solidFill>
                <a:effectLst/>
                <a:ea typeface="Calibri" panose="020F0502020204030204" pitchFamily="34" charset="0"/>
              </a:rPr>
              <a:t>по ул. Магистральная</a:t>
            </a:r>
            <a:endParaRPr lang="ru-RU" b="1" dirty="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10" name="Объект 9">
            <a:extLst>
              <a:ext uri="{FF2B5EF4-FFF2-40B4-BE49-F238E27FC236}">
                <a16:creationId xmlns:a16="http://schemas.microsoft.com/office/drawing/2014/main" id="{61A2E8BF-8B10-18BB-6BB0-D773C036999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4450" y="1918008"/>
            <a:ext cx="3543099" cy="4725407"/>
          </a:xfrm>
          <a:prstGeom prst="round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tx2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7640253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>
            <a:extLst>
              <a:ext uri="{FF2B5EF4-FFF2-40B4-BE49-F238E27FC236}">
                <a16:creationId xmlns:a16="http://schemas.microsoft.com/office/drawing/2014/main" id="{5581470A-C4B0-2607-98F1-77D88147DA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4508" y="1"/>
            <a:ext cx="10064015" cy="1612134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i="0" dirty="0">
                <a:solidFill>
                  <a:schemeClr val="bg2">
                    <a:lumMod val="2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 рамках </a:t>
            </a:r>
            <a:r>
              <a:rPr lang="ru-RU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конкурса</a:t>
            </a:r>
            <a:r>
              <a:rPr lang="ru-RU" b="1" i="0" dirty="0">
                <a:solidFill>
                  <a:schemeClr val="bg2">
                    <a:lumMod val="2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Общественных инициатив проведено благоустройство парка  санатория «Костромской»</a:t>
            </a:r>
            <a:endParaRPr lang="ru-RU" b="1" dirty="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FD9B9A94-B0F3-0BCB-AA73-965D3EED6A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204" y="1312486"/>
            <a:ext cx="4307841" cy="2613744"/>
          </a:xfrm>
          <a:prstGeom prst="round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tx2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DB18BC8-0974-2C19-5AD7-E1A8724C04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2118" y="3843950"/>
            <a:ext cx="4145854" cy="2789530"/>
          </a:xfrm>
          <a:prstGeom prst="round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tx2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Объект 5">
            <a:extLst>
              <a:ext uri="{FF2B5EF4-FFF2-40B4-BE49-F238E27FC236}">
                <a16:creationId xmlns:a16="http://schemas.microsoft.com/office/drawing/2014/main" id="{86A52D85-45E6-13AC-55A7-767FFA6F0BB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2309" y="1460465"/>
            <a:ext cx="2833687" cy="3778250"/>
          </a:xfrm>
          <a:prstGeom prst="round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tx2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E1D97B3-7729-3DA6-989F-414B840235F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7159" y="3616793"/>
            <a:ext cx="2326640" cy="3098967"/>
          </a:xfrm>
          <a:prstGeom prst="round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tx2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8462456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>
            <a:extLst>
              <a:ext uri="{FF2B5EF4-FFF2-40B4-BE49-F238E27FC236}">
                <a16:creationId xmlns:a16="http://schemas.microsoft.com/office/drawing/2014/main" id="{5581470A-C4B0-2607-98F1-77D88147DA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4508" y="1"/>
            <a:ext cx="10064015" cy="1612134"/>
          </a:xfrm>
        </p:spPr>
        <p:txBody>
          <a:bodyPr>
            <a:normAutofit/>
          </a:bodyPr>
          <a:lstStyle/>
          <a:p>
            <a:pPr algn="ctr"/>
            <a:r>
              <a:rPr lang="ru-RU" b="1" i="0" dirty="0">
                <a:solidFill>
                  <a:schemeClr val="bg2">
                    <a:lumMod val="2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Первое место по лыжным гонкам на призы Думы города</a:t>
            </a:r>
            <a:endParaRPr lang="ru-RU" b="1" dirty="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9" name="Объект 4">
            <a:extLst>
              <a:ext uri="{FF2B5EF4-FFF2-40B4-BE49-F238E27FC236}">
                <a16:creationId xmlns:a16="http://schemas.microsoft.com/office/drawing/2014/main" id="{6359CB4E-7104-E9D8-6C92-9A233DC6E9B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6835" y="1874520"/>
            <a:ext cx="7579360" cy="4724400"/>
          </a:xfrm>
          <a:prstGeom prst="round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tx2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0516960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2D33C89-230A-155B-D4A4-2DB499E8F8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8885" y="523749"/>
            <a:ext cx="8911687" cy="1280890"/>
          </a:xfrm>
        </p:spPr>
        <p:txBody>
          <a:bodyPr>
            <a:normAutofit fontScale="90000"/>
          </a:bodyPr>
          <a:lstStyle/>
          <a:p>
            <a:r>
              <a:rPr lang="ru-RU" b="1" dirty="0">
                <a:solidFill>
                  <a:schemeClr val="bg2">
                    <a:lumMod val="25000"/>
                  </a:schemeClr>
                </a:solidFill>
              </a:rPr>
              <a:t>Открытие мемориальной доски на доме № 26 </a:t>
            </a:r>
            <a:br>
              <a:rPr lang="ru-RU" b="1" dirty="0">
                <a:solidFill>
                  <a:schemeClr val="bg2">
                    <a:lumMod val="25000"/>
                  </a:schemeClr>
                </a:solidFill>
              </a:rPr>
            </a:br>
            <a:r>
              <a:rPr lang="ru-RU" b="1" dirty="0">
                <a:solidFill>
                  <a:schemeClr val="bg2">
                    <a:lumMod val="25000"/>
                  </a:schemeClr>
                </a:solidFill>
              </a:rPr>
              <a:t>по ул. Экскаваторщиков</a:t>
            </a:r>
          </a:p>
        </p:txBody>
      </p:sp>
      <p:pic>
        <p:nvPicPr>
          <p:cNvPr id="11" name="Объект 10">
            <a:extLst>
              <a:ext uri="{FF2B5EF4-FFF2-40B4-BE49-F238E27FC236}">
                <a16:creationId xmlns:a16="http://schemas.microsoft.com/office/drawing/2014/main" id="{42CA0F32-2860-9F84-CF93-DCD3C31FF10C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9251" y="2380895"/>
            <a:ext cx="5695777" cy="4104007"/>
          </a:xfrm>
          <a:prstGeom prst="round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tx2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9247283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1000">
              <a:schemeClr val="bg2">
                <a:tint val="90000"/>
                <a:satMod val="92000"/>
                <a:lumMod val="120000"/>
              </a:schemeClr>
            </a:gs>
            <a:gs pos="66000">
              <a:srgbClr val="9BC3FE"/>
            </a:gs>
            <a:gs pos="89247">
              <a:schemeClr val="bg2">
                <a:shade val="98000"/>
                <a:satMod val="120000"/>
                <a:lumMod val="98000"/>
              </a:schemeClr>
            </a:gs>
            <a:gs pos="4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C5C8AB0-30B2-6CAC-31EF-E78BD3ED67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3960" y="230372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ru-RU" b="1" dirty="0">
                <a:solidFill>
                  <a:schemeClr val="bg2">
                    <a:lumMod val="25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Мероприятия на округе</a:t>
            </a:r>
            <a:br>
              <a:rPr lang="ru-RU" b="1" dirty="0">
                <a:solidFill>
                  <a:schemeClr val="bg2">
                    <a:lumMod val="25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b="1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3C03942-F36F-E70B-85EB-83EE3C7AE5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27721" y="1089047"/>
            <a:ext cx="9536093" cy="640520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2400" dirty="0">
                <a:solidFill>
                  <a:schemeClr val="bg2">
                    <a:lumMod val="25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Поздравление Ветеранской организации «</a:t>
            </a:r>
            <a:r>
              <a:rPr lang="ru-RU" sz="2400" dirty="0" err="1">
                <a:solidFill>
                  <a:schemeClr val="bg2">
                    <a:lumMod val="25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Малышково</a:t>
            </a:r>
            <a:r>
              <a:rPr lang="ru-RU" sz="2400" dirty="0">
                <a:solidFill>
                  <a:schemeClr val="bg2">
                    <a:lumMod val="25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» с 10-летием </a:t>
            </a:r>
            <a:endParaRPr lang="ru-RU" sz="2400" dirty="0">
              <a:solidFill>
                <a:schemeClr val="bg2">
                  <a:lumMod val="25000"/>
                </a:schemeClr>
              </a:solidFill>
              <a:latin typeface="+mj-lt"/>
              <a:cs typeface="Times New Roman" panose="02020603050405020304" pitchFamily="18" charset="0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AE605592-A889-83AC-B56A-88258D7A1E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8108" y="1729567"/>
            <a:ext cx="6644480" cy="4926399"/>
          </a:xfrm>
          <a:prstGeom prst="round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tx2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AutoShape 4">
            <a:extLst>
              <a:ext uri="{FF2B5EF4-FFF2-40B4-BE49-F238E27FC236}">
                <a16:creationId xmlns:a16="http://schemas.microsoft.com/office/drawing/2014/main" id="{B22AC326-CADB-E77A-CF17-56798A5E15E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6">
            <a:extLst>
              <a:ext uri="{FF2B5EF4-FFF2-40B4-BE49-F238E27FC236}">
                <a16:creationId xmlns:a16="http://schemas.microsoft.com/office/drawing/2014/main" id="{D68A4B0D-3155-6D88-03C8-8EB7BEFD4D8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7348442"/>
      </p:ext>
    </p:extLst>
  </p:cSld>
  <p:clrMapOvr>
    <a:masterClrMapping/>
  </p:clrMapOvr>
</p:sld>
</file>

<file path=ppt/theme/theme1.xml><?xml version="1.0" encoding="utf-8"?>
<a:theme xmlns:a="http://schemas.openxmlformats.org/drawingml/2006/main" name="Легкий дым">
  <a:themeElements>
    <a:clrScheme name="Теплый синий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Другая 1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Легкий дым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4F34B87B-9C7A-41AE-A6CB-48536223DFF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276</TotalTime>
  <Words>676</Words>
  <Application>Microsoft Office PowerPoint</Application>
  <PresentationFormat>Широкоэкранный</PresentationFormat>
  <Paragraphs>61</Paragraphs>
  <Slides>18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4" baseType="lpstr">
      <vt:lpstr>Arial</vt:lpstr>
      <vt:lpstr>Calibri</vt:lpstr>
      <vt:lpstr>Times New Roman</vt:lpstr>
      <vt:lpstr>Wingdings 3</vt:lpstr>
      <vt:lpstr>YS Text</vt:lpstr>
      <vt:lpstr>Легкий дым</vt:lpstr>
      <vt:lpstr> Избирательный округ № 31 г. Кострома    Отчет за 2023 год  депутата Думы города Костромы Дулиной Г.В.  </vt:lpstr>
      <vt:lpstr>РАБОТА В ДУМЕ ГОРОДА КОСТРОМЫ</vt:lpstr>
      <vt:lpstr>РАБОТА В КОМИССИЯХ</vt:lpstr>
      <vt:lpstr>Национальный проект  «Безопасные качественные дороги»</vt:lpstr>
      <vt:lpstr>Организован въезд к домам 37 и 41а  по ул. Магистральная</vt:lpstr>
      <vt:lpstr>В рамках конкурса Общественных инициатив проведено благоустройство парка  санатория «Костромской»</vt:lpstr>
      <vt:lpstr>Первое место по лыжным гонкам на призы Думы города</vt:lpstr>
      <vt:lpstr>Открытие мемориальной доски на доме № 26  по ул. Экскаваторщиков</vt:lpstr>
      <vt:lpstr>Мероприятия на округе </vt:lpstr>
      <vt:lpstr>Организация мероприятий для старшего поколения</vt:lpstr>
      <vt:lpstr>Юбилей гимназии № 33</vt:lpstr>
      <vt:lpstr>Юбилей школы № 21</vt:lpstr>
      <vt:lpstr>Поздравление жителей округа с Днем пожилого человека</vt:lpstr>
      <vt:lpstr> Проведено новогоднее игровое представление для детей и родителей</vt:lpstr>
      <vt:lpstr>Помощь в организации проведения новогодних праздников во дворах  дома № 1 по ул. Олега Юрасова, № 26 по ул. Экскаваторщиков</vt:lpstr>
      <vt:lpstr>Работа на округе 2023 год</vt:lpstr>
      <vt:lpstr>Перспективный план работы на округе на 2024 год</vt:lpstr>
      <vt:lpstr>Благодарю жителей округа за доверие и совместную работу  Впереди у нас еще много планов, которые мы обязательно воплотим в жизнь. Только наши совместные усилия, трудолюбие и любовь к родному краю станут прочной основой дальнейшего динамичного развития округа, помогут достичь всех намеченных целей. 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Избирательный  округ № 31 г.Кострома отчет депутата  Думы города Костромы Г.В. Дулиной  2023 год</dc:title>
  <dc:creator>Наталья Сорокина</dc:creator>
  <cp:lastModifiedBy>Наталья Сорокина</cp:lastModifiedBy>
  <cp:revision>50</cp:revision>
  <dcterms:created xsi:type="dcterms:W3CDTF">2024-01-06T12:23:02Z</dcterms:created>
  <dcterms:modified xsi:type="dcterms:W3CDTF">2024-01-22T03:36:02Z</dcterms:modified>
</cp:coreProperties>
</file>